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6"/>
  </p:notesMasterIdLst>
  <p:handoutMasterIdLst>
    <p:handoutMasterId r:id="rId7"/>
  </p:handoutMasterIdLst>
  <p:sldIdLst>
    <p:sldId id="1442" r:id="rId4"/>
    <p:sldId id="1126" r:id="rId5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442"/>
            <p14:sldId id="112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6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dirty="0"/>
              <a:t>News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Future (NOF)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B75914DE-D614-4C4D-BCB8-67A20A54E4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6203278" cy="4298400"/>
          </a:xfrm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Kurzbeschreibung</a:t>
            </a:r>
          </a:p>
          <a:p>
            <a:pPr marL="0" indent="0">
              <a:lnSpc>
                <a:spcPct val="100000"/>
              </a:lnSpc>
              <a:spcAft>
                <a:spcPts val="0"/>
              </a:spcAft>
              <a:buSzTx/>
              <a:buNone/>
              <a:defRPr/>
            </a:pPr>
            <a:r>
              <a:rPr lang="de-DE" dirty="0"/>
              <a:t>Diese Methode eignet sich perfekt, um die Tragfähigkeit von User-Bedürfnissen für Ideen testen zu können. Mit NOF können User-Feedbacks sehr früh im Ideenprozess eingeholt werden. </a:t>
            </a:r>
          </a:p>
          <a:p>
            <a:pPr marL="0" indent="0">
              <a:lnSpc>
                <a:spcPct val="100000"/>
              </a:lnSpc>
              <a:spcAft>
                <a:spcPts val="0"/>
              </a:spcAft>
              <a:buSzTx/>
              <a:buNone/>
              <a:defRPr/>
            </a:pPr>
            <a:endParaRPr lang="de-DE" dirty="0"/>
          </a:p>
          <a:p>
            <a:pPr marL="0" indent="0">
              <a:lnSpc>
                <a:spcPct val="100000"/>
              </a:lnSpc>
              <a:spcAft>
                <a:spcPts val="0"/>
              </a:spcAft>
              <a:buSzTx/>
              <a:buNone/>
              <a:defRPr/>
            </a:pPr>
            <a:r>
              <a:rPr lang="de-DE" dirty="0"/>
              <a:t>Das Design Team beschreibt den User-Nutzen einer möglichen Lösung mit Hilfe einer Nachricht aus der Zukunft. Features und Funktionalitäten werden nur soweit beschrieben, wie sie für die Verständlichkeit notwendig sind. </a:t>
            </a:r>
          </a:p>
          <a:p>
            <a:pPr marL="0" indent="0">
              <a:lnSpc>
                <a:spcPct val="100000"/>
              </a:lnSpc>
              <a:spcAft>
                <a:spcPts val="0"/>
              </a:spcAft>
              <a:buSzTx/>
              <a:buNone/>
              <a:defRPr/>
            </a:pPr>
            <a:endParaRPr lang="de-DE" dirty="0"/>
          </a:p>
          <a:p>
            <a:pPr marL="0" indent="0">
              <a:lnSpc>
                <a:spcPct val="100000"/>
              </a:lnSpc>
              <a:spcAft>
                <a:spcPts val="0"/>
              </a:spcAft>
              <a:buSzTx/>
              <a:buNone/>
              <a:defRPr/>
            </a:pPr>
            <a:r>
              <a:rPr lang="de-DE" dirty="0"/>
              <a:t>NOF eignet sich besonders, wenn erfolgversprechende Routen aus einer Vielzahl von frühen Ideen ausgewählt werden sollen. 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xfrm>
            <a:off x="6959302" y="1512000"/>
            <a:ext cx="4690298" cy="4298400"/>
          </a:xfrm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bg1"/>
                </a:solidFill>
              </a:rPr>
              <a:t>Und so geht‘s</a:t>
            </a:r>
          </a:p>
          <a:p>
            <a:pPr marL="228600" lvl="0" indent="-228600">
              <a:lnSpc>
                <a:spcPct val="100000"/>
              </a:lnSpc>
              <a:spcAft>
                <a:spcPts val="0"/>
              </a:spcAft>
              <a:buSzTx/>
              <a:buFont typeface="+mj-lt"/>
              <a:buAutoNum type="arabicPeriod"/>
              <a:defRPr/>
            </a:pPr>
            <a:r>
              <a:rPr lang="de-DE" sz="1200" dirty="0">
                <a:solidFill>
                  <a:schemeClr val="bg1"/>
                </a:solidFill>
              </a:rPr>
              <a:t>Wählt aus einer Vielzahl von Ideen 10-20 Ideen aus, die unterschiedliche  Kundenbedürfnisse ansprechen.</a:t>
            </a:r>
          </a:p>
          <a:p>
            <a:pPr marL="228600" lvl="0" indent="-228600">
              <a:lnSpc>
                <a:spcPct val="100000"/>
              </a:lnSpc>
              <a:spcAft>
                <a:spcPts val="0"/>
              </a:spcAft>
              <a:buSzTx/>
              <a:buFont typeface="+mj-lt"/>
              <a:buAutoNum type="arabicPeriod"/>
              <a:defRPr/>
            </a:pPr>
            <a:r>
              <a:rPr lang="de-DE" sz="1200" dirty="0">
                <a:solidFill>
                  <a:schemeClr val="bg1"/>
                </a:solidFill>
              </a:rPr>
              <a:t>Jedes Teammitglied wählt daraus 1-2 Ideen</a:t>
            </a:r>
          </a:p>
          <a:p>
            <a:pPr marL="228600" lvl="0" indent="-228600">
              <a:lnSpc>
                <a:spcPct val="100000"/>
              </a:lnSpc>
              <a:spcAft>
                <a:spcPts val="0"/>
              </a:spcAft>
              <a:buSzTx/>
              <a:buFont typeface="+mj-lt"/>
              <a:buAutoNum type="arabicPeriod"/>
              <a:defRPr/>
            </a:pPr>
            <a:r>
              <a:rPr lang="de-DE" sz="1200" dirty="0">
                <a:solidFill>
                  <a:schemeClr val="bg1"/>
                </a:solidFill>
              </a:rPr>
              <a:t>Jeder schreibt nun eine Nachricht (Überschrift, </a:t>
            </a:r>
            <a:r>
              <a:rPr lang="de-DE" sz="1200" dirty="0" err="1">
                <a:solidFill>
                  <a:schemeClr val="bg1"/>
                </a:solidFill>
              </a:rPr>
              <a:t>Subline</a:t>
            </a:r>
            <a:r>
              <a:rPr lang="de-DE" sz="1200" dirty="0">
                <a:solidFill>
                  <a:schemeClr val="bg1"/>
                </a:solidFill>
              </a:rPr>
              <a:t> und Kurztext) aus der Zukunft, über die bereits umgesetzte Idee.</a:t>
            </a:r>
          </a:p>
          <a:p>
            <a:pPr marL="228600" lvl="0" indent="-228600">
              <a:lnSpc>
                <a:spcPct val="100000"/>
              </a:lnSpc>
              <a:spcAft>
                <a:spcPts val="0"/>
              </a:spcAft>
              <a:buSzTx/>
              <a:buFont typeface="+mj-lt"/>
              <a:buAutoNum type="arabicPeriod"/>
              <a:defRPr/>
            </a:pPr>
            <a:r>
              <a:rPr lang="de-DE" sz="1200" dirty="0">
                <a:solidFill>
                  <a:schemeClr val="bg1"/>
                </a:solidFill>
              </a:rPr>
              <a:t>Schreibt so, dass die Leser sachlich informiert aber auch emotional von der Idee berührt werden. </a:t>
            </a:r>
          </a:p>
          <a:p>
            <a:pPr marL="228600" lvl="0" indent="-228600">
              <a:lnSpc>
                <a:spcPct val="100000"/>
              </a:lnSpc>
              <a:spcAft>
                <a:spcPts val="0"/>
              </a:spcAft>
              <a:buSzTx/>
              <a:buFont typeface="+mj-lt"/>
              <a:buAutoNum type="arabicPeriod"/>
              <a:defRPr/>
            </a:pPr>
            <a:r>
              <a:rPr lang="de-DE" sz="1200" dirty="0">
                <a:solidFill>
                  <a:schemeClr val="bg1"/>
                </a:solidFill>
              </a:rPr>
              <a:t>Im Fokus der Beschreibung steht der Nutzen für die User. Features und Funktionen der Lösung sind noch nicht wichtig.</a:t>
            </a:r>
          </a:p>
          <a:p>
            <a:pPr marL="228600" lvl="0" indent="-228600">
              <a:lnSpc>
                <a:spcPct val="100000"/>
              </a:lnSpc>
              <a:spcAft>
                <a:spcPts val="0"/>
              </a:spcAft>
              <a:buSzTx/>
              <a:buFont typeface="+mj-lt"/>
              <a:buAutoNum type="arabicPeriod"/>
              <a:defRPr/>
            </a:pPr>
            <a:r>
              <a:rPr lang="de-DE" sz="1200" dirty="0">
                <a:solidFill>
                  <a:schemeClr val="bg1"/>
                </a:solidFill>
              </a:rPr>
              <a:t>Denkt daran, dass Eure Idee bereits erfolgreich umgesetzt wurde und funktioniert.  </a:t>
            </a: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SzTx/>
              <a:buNone/>
              <a:defRPr/>
            </a:pPr>
            <a:endParaRPr lang="de-DE" sz="1200" dirty="0">
              <a:solidFill>
                <a:schemeClr val="bg1"/>
              </a:solidFill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SzTx/>
              <a:buNone/>
              <a:defRPr/>
            </a:pPr>
            <a:r>
              <a:rPr lang="de-DE" sz="1200" dirty="0">
                <a:solidFill>
                  <a:schemeClr val="bg1"/>
                </a:solidFill>
              </a:rPr>
              <a:t>Beispiel:</a:t>
            </a: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E45100CB-BE9B-4230-99C1-41F08E9920ED}"/>
              </a:ext>
            </a:extLst>
          </p:cNvPr>
          <p:cNvSpPr txBox="1"/>
          <p:nvPr/>
        </p:nvSpPr>
        <p:spPr bwMode="gray">
          <a:xfrm rot="524570">
            <a:off x="7769911" y="4375861"/>
            <a:ext cx="3024336" cy="2022843"/>
          </a:xfrm>
          <a:prstGeom prst="rect">
            <a:avLst/>
          </a:prstGeom>
          <a:solidFill>
            <a:srgbClr val="FDFDFD"/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 wrap="square" lIns="108000" tIns="72000" rIns="108000" bIns="72000" rtlCol="0" anchor="ctr" anchorCtr="0">
            <a:spAutoFit/>
          </a:bodyPr>
          <a:lstStyle/>
          <a:p>
            <a:r>
              <a:rPr lang="de-DE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 wieder das Auto suchen im Parkhaus</a:t>
            </a:r>
          </a:p>
          <a:p>
            <a:r>
              <a:rPr lang="de-D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Neue Technologie - Auto kommt zum Fahrer</a:t>
            </a:r>
          </a:p>
          <a:p>
            <a:endParaRPr lang="de-D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de-DE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</a:t>
            </a:r>
            <a:r>
              <a:rPr lang="de-D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Langes Suchen des Autos ist nun endlich vorbei. Im Parkhaus 2030 werden die Abholer bereits an der Ausfahrt von ihrem Auto erwartet. Die Parkgebühr wird automatisch abgebucht. Der Clou: der Anbieter verspricht 100% Schutz vor Diebstahl und Beschädigung. </a:t>
            </a:r>
          </a:p>
          <a:p>
            <a:endParaRPr lang="de-D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Hamburg hat sich diese Lösung bereits durch-</a:t>
            </a:r>
          </a:p>
        </p:txBody>
      </p:sp>
    </p:spTree>
    <p:extLst>
      <p:ext uri="{BB962C8B-B14F-4D97-AF65-F5344CB8AC3E}">
        <p14:creationId xmlns:p14="http://schemas.microsoft.com/office/powerpoint/2010/main" val="378095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el 18">
            <a:extLst>
              <a:ext uri="{FF2B5EF4-FFF2-40B4-BE49-F238E27FC236}">
                <a16:creationId xmlns:a16="http://schemas.microsoft.com/office/drawing/2014/main" id="{ED949F18-CEE9-463F-B736-26D033089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News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Future (Template)</a:t>
            </a:r>
          </a:p>
        </p:txBody>
      </p:sp>
      <p:sp>
        <p:nvSpPr>
          <p:cNvPr id="21" name="Textplatzhalter 20">
            <a:extLst>
              <a:ext uri="{FF2B5EF4-FFF2-40B4-BE49-F238E27FC236}">
                <a16:creationId xmlns:a16="http://schemas.microsoft.com/office/drawing/2014/main" id="{93C235A1-5A4B-4EED-9CCD-66A32C0A51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News zur Idee </a:t>
            </a:r>
            <a:r>
              <a:rPr lang="de-DE" dirty="0" err="1"/>
              <a:t>Nr</a:t>
            </a:r>
            <a:r>
              <a:rPr lang="de-DE" dirty="0"/>
              <a:t>: ______</a:t>
            </a:r>
          </a:p>
        </p:txBody>
      </p:sp>
      <p:sp>
        <p:nvSpPr>
          <p:cNvPr id="22" name="Inhaltsplatzhalter 21">
            <a:extLst>
              <a:ext uri="{FF2B5EF4-FFF2-40B4-BE49-F238E27FC236}">
                <a16:creationId xmlns:a16="http://schemas.microsoft.com/office/drawing/2014/main" id="{0BF1A8D3-6D32-4F14-AAFB-FF638E141507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Wir befinden uns x Jahre in der Zukunft: Eure Idee hat es geschafft. Sie wurde umgesetzt und sorgt nun für Aufsehen. Mit Eurer Idee ist es wie nie zuvor gelungen, </a:t>
            </a:r>
          </a:p>
          <a:p>
            <a:r>
              <a:rPr lang="de-DE" sz="1400" b="1" dirty="0">
                <a:latin typeface="+mj-lt"/>
              </a:rPr>
              <a:t>User zu faszinieren und zu aktivieren</a:t>
            </a:r>
            <a:r>
              <a:rPr lang="de-DE" sz="1400" dirty="0">
                <a:latin typeface="+mj-lt"/>
              </a:rPr>
              <a:t>. </a:t>
            </a:r>
            <a:r>
              <a:rPr lang="de-DE" sz="1400" b="1" dirty="0">
                <a:latin typeface="+mj-lt"/>
              </a:rPr>
              <a:t>Jeder will die Idee haben! </a:t>
            </a:r>
            <a:endParaRPr lang="de-DE" sz="1400" dirty="0">
              <a:solidFill>
                <a:schemeClr val="bg1">
                  <a:lumMod val="10000"/>
                </a:schemeClr>
              </a:solidFill>
              <a:latin typeface="+mj-lt"/>
              <a:cs typeface="MV Boli" pitchFamily="2" charset="0"/>
            </a:endParaRPr>
          </a:p>
          <a:p>
            <a: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Ein Fachmagazin veröffentlicht einen Artikel zu der Erfolgsgeschichte. Formuliert die Headline und die </a:t>
            </a:r>
            <a:r>
              <a:rPr lang="de-DE" sz="1400" dirty="0" err="1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Subline</a:t>
            </a:r>
            <a: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 des Artikels.</a:t>
            </a:r>
          </a:p>
          <a:p>
            <a: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Headline: </a:t>
            </a:r>
            <a:b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</a:br>
            <a: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Überschrift, die in maximal einem Satz beschreibt, worum es bei der Promo geht.</a:t>
            </a:r>
          </a:p>
          <a:p>
            <a:r>
              <a:rPr lang="de-DE" sz="1400" dirty="0" err="1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Subline</a:t>
            </a:r>
            <a: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: </a:t>
            </a:r>
            <a:b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</a:br>
            <a:r>
              <a:rPr lang="de-DE" sz="1400" dirty="0">
                <a:solidFill>
                  <a:schemeClr val="bg1">
                    <a:lumMod val="10000"/>
                  </a:schemeClr>
                </a:solidFill>
                <a:latin typeface="+mj-lt"/>
                <a:cs typeface="MV Boli" pitchFamily="2" charset="0"/>
              </a:rPr>
              <a:t>Maximal 2 Sätze, die die wesentlichen und die innovativen Aspekte der Idee beschreiben.</a:t>
            </a:r>
            <a:endParaRPr lang="de-DE" sz="2000" dirty="0"/>
          </a:p>
        </p:txBody>
      </p:sp>
      <p:sp>
        <p:nvSpPr>
          <p:cNvPr id="20" name="Inhaltsplatzhalter 19">
            <a:extLst>
              <a:ext uri="{FF2B5EF4-FFF2-40B4-BE49-F238E27FC236}">
                <a16:creationId xmlns:a16="http://schemas.microsoft.com/office/drawing/2014/main" id="{0E756207-4708-40B1-BFF3-D907D0FF02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351600" y="1512000"/>
            <a:ext cx="8298000" cy="2061016"/>
          </a:xfrm>
          <a:solidFill>
            <a:schemeClr val="bg1">
              <a:lumMod val="90000"/>
            </a:schemeClr>
          </a:solidFill>
        </p:spPr>
        <p:txBody>
          <a:bodyPr anchor="ctr"/>
          <a:lstStyle/>
          <a:p>
            <a:pPr marL="0" indent="0" algn="ctr">
              <a:buNone/>
            </a:pPr>
            <a:r>
              <a:rPr lang="de-DE" sz="2800" b="1" dirty="0">
                <a:solidFill>
                  <a:schemeClr val="bg1"/>
                </a:solidFill>
              </a:rPr>
              <a:t>Headline</a:t>
            </a:r>
            <a:endParaRPr lang="de-DE" sz="2800" dirty="0">
              <a:solidFill>
                <a:schemeClr val="bg1"/>
              </a:solidFill>
            </a:endParaRP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F5133265-7E69-4F53-9408-E71BD48789D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2426E478-539A-4B2F-A1C6-F76DA5C7F5C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DESIGN THINKING - BUSINESS MODEL INNOVATION - CPS</a:t>
            </a:r>
            <a:endParaRPr lang="de-DE" dirty="0"/>
          </a:p>
        </p:txBody>
      </p:sp>
      <p:sp>
        <p:nvSpPr>
          <p:cNvPr id="23" name="Inhaltsplatzhalter 19">
            <a:extLst>
              <a:ext uri="{FF2B5EF4-FFF2-40B4-BE49-F238E27FC236}">
                <a16:creationId xmlns:a16="http://schemas.microsoft.com/office/drawing/2014/main" id="{39824A50-BB0E-4B8F-AAA8-B4942546F9DA}"/>
              </a:ext>
            </a:extLst>
          </p:cNvPr>
          <p:cNvSpPr txBox="1">
            <a:spLocks/>
          </p:cNvSpPr>
          <p:nvPr/>
        </p:nvSpPr>
        <p:spPr bwMode="gray">
          <a:xfrm>
            <a:off x="3351600" y="3861049"/>
            <a:ext cx="8298000" cy="18332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0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/>
          </a:p>
        </p:txBody>
      </p:sp>
      <p:sp>
        <p:nvSpPr>
          <p:cNvPr id="24" name="Inhaltsplatzhalter 19">
            <a:extLst>
              <a:ext uri="{FF2B5EF4-FFF2-40B4-BE49-F238E27FC236}">
                <a16:creationId xmlns:a16="http://schemas.microsoft.com/office/drawing/2014/main" id="{FCFE59F2-E308-4134-9EC8-00F863CF24CB}"/>
              </a:ext>
            </a:extLst>
          </p:cNvPr>
          <p:cNvSpPr txBox="1">
            <a:spLocks/>
          </p:cNvSpPr>
          <p:nvPr/>
        </p:nvSpPr>
        <p:spPr bwMode="gray">
          <a:xfrm>
            <a:off x="3351600" y="3755584"/>
            <a:ext cx="8298000" cy="2061016"/>
          </a:xfrm>
          <a:prstGeom prst="rect">
            <a:avLst/>
          </a:prstGeom>
          <a:solidFill>
            <a:schemeClr val="bg1">
              <a:lumMod val="90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marL="27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8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4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00000" indent="-2700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SzPct val="80000"/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de-DE" sz="2800" b="1" dirty="0" err="1">
                <a:solidFill>
                  <a:schemeClr val="bg1"/>
                </a:solidFill>
              </a:rPr>
              <a:t>Subline</a:t>
            </a:r>
            <a:endParaRPr lang="de-DE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4877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392</Words>
  <Application>Microsoft Office PowerPoint</Application>
  <PresentationFormat>Benutzerdefiniert</PresentationFormat>
  <Paragraphs>35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2</vt:i4>
      </vt:variant>
    </vt:vector>
  </HeadingPairs>
  <TitlesOfParts>
    <vt:vector size="11" baseType="lpstr">
      <vt:lpstr>Arial</vt:lpstr>
      <vt:lpstr>Arial Narrow</vt:lpstr>
      <vt:lpstr>Bebas Neue</vt:lpstr>
      <vt:lpstr>Calibri Light</vt:lpstr>
      <vt:lpstr>Times New Roman</vt:lpstr>
      <vt:lpstr>Wingdings</vt:lpstr>
      <vt:lpstr>PUM_533_AHI_Auswertungsmaster_dt</vt:lpstr>
      <vt:lpstr>PRESENTATIONLOAD</vt:lpstr>
      <vt:lpstr>Produkt + Markt</vt:lpstr>
      <vt:lpstr>News of the Future (NOF)</vt:lpstr>
      <vt:lpstr>News of the Future (Template)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47</cp:revision>
  <cp:lastPrinted>2021-08-03T14:29:13Z</cp:lastPrinted>
  <dcterms:created xsi:type="dcterms:W3CDTF">2018-01-29T08:32:25Z</dcterms:created>
  <dcterms:modified xsi:type="dcterms:W3CDTF">2021-08-05T06:22:53Z</dcterms:modified>
</cp:coreProperties>
</file>